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1" r:id="rId3"/>
    <p:sldId id="257" r:id="rId4"/>
    <p:sldId id="258" r:id="rId5"/>
    <p:sldId id="259" r:id="rId6"/>
    <p:sldId id="260" r:id="rId7"/>
    <p:sldId id="262" r:id="rId8"/>
    <p:sldId id="263" r:id="rId9"/>
    <p:sldId id="264" r:id="rId10"/>
    <p:sldId id="265" r:id="rId11"/>
    <p:sldId id="266" r:id="rId12"/>
    <p:sldId id="271" r:id="rId13"/>
    <p:sldId id="269" r:id="rId14"/>
    <p:sldId id="270" r:id="rId15"/>
    <p:sldId id="267" r:id="rId16"/>
    <p:sldId id="268"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8"/>
  </p:normalViewPr>
  <p:slideViewPr>
    <p:cSldViewPr snapToGrid="0" snapToObjects="1">
      <p:cViewPr varScale="1">
        <p:scale>
          <a:sx n="112" d="100"/>
          <a:sy n="112" d="100"/>
        </p:scale>
        <p:origin x="57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_tradnl" smtClean="0"/>
              <a:t>Clic para editar título</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_tradnl"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7/15/17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7/15/17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s-ES_tradnl" smtClean="0"/>
              <a:t>Clic para editar título</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7/15/17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s-ES_tradnl" smtClean="0"/>
              <a:t>Clic para editar título</a:t>
            </a:r>
            <a:endParaRPr lang="en-US" dirty="0"/>
          </a:p>
        </p:txBody>
      </p:sp>
      <p:sp>
        <p:nvSpPr>
          <p:cNvPr id="3" name="Content Placeholder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7/15/17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_tradnl" smtClean="0"/>
              <a:t>Clic para editar título</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Date Placeholder 3"/>
          <p:cNvSpPr>
            <a:spLocks noGrp="1"/>
          </p:cNvSpPr>
          <p:nvPr>
            <p:ph type="dt" sz="half" idx="10"/>
          </p:nvPr>
        </p:nvSpPr>
        <p:spPr/>
        <p:txBody>
          <a:bodyPr/>
          <a:lstStyle/>
          <a:p>
            <a:fld id="{20EBB0C4-6273-4C6E-B9BD-2EDC30F1CD52}" type="datetimeFigureOut">
              <a:rPr lang="en-US" dirty="0"/>
              <a:t>7/15/17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s-ES_tradnl" smtClean="0"/>
              <a:t>Clic para editar título</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7/15/17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s-ES_tradnl" smtClean="0"/>
              <a:t>Clic para editar título</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Content Placeholder 3"/>
          <p:cNvSpPr>
            <a:spLocks noGrp="1"/>
          </p:cNvSpPr>
          <p:nvPr>
            <p:ph sz="half" idx="2"/>
          </p:nvPr>
        </p:nvSpPr>
        <p:spPr>
          <a:xfrm>
            <a:off x="1097280" y="2582334"/>
            <a:ext cx="4937760" cy="3378200"/>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Content Placeholder 5"/>
          <p:cNvSpPr>
            <a:spLocks noGrp="1"/>
          </p:cNvSpPr>
          <p:nvPr>
            <p:ph sz="quarter" idx="4"/>
          </p:nvPr>
        </p:nvSpPr>
        <p:spPr>
          <a:xfrm>
            <a:off x="6217920" y="2582334"/>
            <a:ext cx="4937760" cy="3378200"/>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7/15/17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7/15/17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7/15/17</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_tradnl" smtClean="0"/>
              <a:t>Clic para editar título</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t>7/15/17</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s-ES_tradnl" smtClean="0"/>
              <a:t>Clic para editar título</a:t>
            </a:r>
            <a:endParaRPr lang="en-US" dirty="0"/>
          </a:p>
        </p:txBody>
      </p:sp>
      <p:sp>
        <p:nvSpPr>
          <p:cNvPr id="3" name="Picture Placeholder 2"/>
          <p:cNvSpPr>
            <a:spLocks noGrp="1" noChangeAspect="1"/>
          </p:cNvSpPr>
          <p:nvPr>
            <p:ph type="pic" idx="1"/>
          </p:nvPr>
        </p:nvSpPr>
        <p:spPr>
          <a:xfrm>
            <a:off x="15" y="0"/>
            <a:ext cx="12191985" cy="4915076"/>
          </a:xfrm>
          <a:solidFill>
            <a:schemeClr val="accent3"/>
          </a:solid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smtClean="0"/>
              <a:t>Arrastre la imagen al marcador de posición o haga clic en el icono para agregarla</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Date Placeholder 4"/>
          <p:cNvSpPr>
            <a:spLocks noGrp="1"/>
          </p:cNvSpPr>
          <p:nvPr>
            <p:ph type="dt" sz="half" idx="10"/>
          </p:nvPr>
        </p:nvSpPr>
        <p:spPr/>
        <p:txBody>
          <a:bodyPr/>
          <a:lstStyle/>
          <a:p>
            <a:fld id="{C9CAD897-D46E-4AD2-BD9B-49DD3E640873}" type="datetimeFigureOut">
              <a:rPr lang="en-US" dirty="0"/>
              <a:t>7/15/17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s-ES_tradnl" smtClean="0"/>
              <a:t>Clic para editar título</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t>7/15/17</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‹Nr.›</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Autofit/>
          </a:bodyPr>
          <a:lstStyle/>
          <a:p>
            <a:r>
              <a:rPr lang="es-ES_tradnl" sz="5400" b="1" dirty="0"/>
              <a:t>La libertad de sentenciados por delitos graves a través de la sustitución de la medida cautelar en el juicio de amparo </a:t>
            </a:r>
            <a:r>
              <a:rPr lang="es-ES_tradnl" sz="5400" b="1" dirty="0" smtClean="0"/>
              <a:t>directo.</a:t>
            </a:r>
            <a:endParaRPr lang="es-ES_tradnl" sz="5400" b="1" dirty="0"/>
          </a:p>
        </p:txBody>
      </p:sp>
      <p:sp>
        <p:nvSpPr>
          <p:cNvPr id="3" name="Subtítulo 2"/>
          <p:cNvSpPr>
            <a:spLocks noGrp="1"/>
          </p:cNvSpPr>
          <p:nvPr>
            <p:ph type="subTitle" idx="1"/>
          </p:nvPr>
        </p:nvSpPr>
        <p:spPr/>
        <p:txBody>
          <a:bodyPr>
            <a:normAutofit fontScale="85000" lnSpcReduction="20000"/>
          </a:bodyPr>
          <a:lstStyle/>
          <a:p>
            <a:r>
              <a:rPr lang="es-ES_tradnl" dirty="0" smtClean="0"/>
              <a:t>6ª Reunión nacional de abogados penalistas.</a:t>
            </a:r>
          </a:p>
          <a:p>
            <a:r>
              <a:rPr lang="es-ES_tradnl" dirty="0" smtClean="0"/>
              <a:t>Cdmx. 14 de julio de 2016.</a:t>
            </a:r>
          </a:p>
          <a:p>
            <a:r>
              <a:rPr lang="es-ES_tradnl" dirty="0" smtClean="0"/>
              <a:t>Fernando e. Alpuche Ojeda.</a:t>
            </a:r>
          </a:p>
          <a:p>
            <a:endParaRPr lang="es-ES_tradnl" dirty="0"/>
          </a:p>
        </p:txBody>
      </p:sp>
    </p:spTree>
    <p:extLst>
      <p:ext uri="{BB962C8B-B14F-4D97-AF65-F5344CB8AC3E}">
        <p14:creationId xmlns:p14="http://schemas.microsoft.com/office/powerpoint/2010/main" val="19297613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b="1" dirty="0" smtClean="0"/>
              <a:t>Conclusión.</a:t>
            </a:r>
            <a:endParaRPr lang="es-ES_tradnl" b="1" dirty="0"/>
          </a:p>
        </p:txBody>
      </p:sp>
      <p:sp>
        <p:nvSpPr>
          <p:cNvPr id="3" name="Marcador de contenido 2"/>
          <p:cNvSpPr>
            <a:spLocks noGrp="1"/>
          </p:cNvSpPr>
          <p:nvPr>
            <p:ph idx="1"/>
          </p:nvPr>
        </p:nvSpPr>
        <p:spPr/>
        <p:txBody>
          <a:bodyPr>
            <a:normAutofit/>
          </a:bodyPr>
          <a:lstStyle/>
          <a:p>
            <a:r>
              <a:rPr lang="es-ES_tradnl" sz="3600" dirty="0" smtClean="0"/>
              <a:t>Si la ejecución de la sentencia definitiva </a:t>
            </a:r>
            <a:r>
              <a:rPr lang="es-ES_tradnl" sz="3600" dirty="0" smtClean="0">
                <a:solidFill>
                  <a:srgbClr val="FF0000"/>
                </a:solidFill>
              </a:rPr>
              <a:t>se encuentra suspendida de plano y de oficio</a:t>
            </a:r>
            <a:r>
              <a:rPr lang="es-ES_tradnl" sz="3600" dirty="0" smtClean="0"/>
              <a:t> por virtud de la </a:t>
            </a:r>
            <a:r>
              <a:rPr lang="es-ES_tradnl" sz="3600" dirty="0" smtClean="0">
                <a:solidFill>
                  <a:srgbClr val="FF0000"/>
                </a:solidFill>
              </a:rPr>
              <a:t>suspensión </a:t>
            </a:r>
            <a:r>
              <a:rPr lang="es-ES_tradnl" sz="3600" dirty="0" smtClean="0"/>
              <a:t>en el amparo directo, el sentenciado por delito grave se encuentra entonces </a:t>
            </a:r>
            <a:r>
              <a:rPr lang="es-ES_tradnl" sz="3600" dirty="0" smtClean="0">
                <a:solidFill>
                  <a:srgbClr val="FF0000"/>
                </a:solidFill>
              </a:rPr>
              <a:t>bajo los efectos de la medida cautelar que trae aparejada el auto de formal prisión.</a:t>
            </a:r>
            <a:endParaRPr lang="es-ES_tradnl" sz="3600" dirty="0">
              <a:solidFill>
                <a:srgbClr val="FF0000"/>
              </a:solidFill>
            </a:endParaRPr>
          </a:p>
        </p:txBody>
      </p:sp>
    </p:spTree>
    <p:extLst>
      <p:ext uri="{BB962C8B-B14F-4D97-AF65-F5344CB8AC3E}">
        <p14:creationId xmlns:p14="http://schemas.microsoft.com/office/powerpoint/2010/main" val="12234462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b="1" dirty="0" smtClean="0"/>
              <a:t>¿Porqué?</a:t>
            </a:r>
            <a:endParaRPr lang="es-ES_tradnl" b="1" dirty="0"/>
          </a:p>
        </p:txBody>
      </p:sp>
      <p:sp>
        <p:nvSpPr>
          <p:cNvPr id="3" name="Marcador de contenido 2"/>
          <p:cNvSpPr>
            <a:spLocks noGrp="1"/>
          </p:cNvSpPr>
          <p:nvPr>
            <p:ph idx="1"/>
          </p:nvPr>
        </p:nvSpPr>
        <p:spPr/>
        <p:txBody>
          <a:bodyPr>
            <a:normAutofit/>
          </a:bodyPr>
          <a:lstStyle/>
          <a:p>
            <a:pPr>
              <a:buFont typeface="Arial" charset="0"/>
              <a:buChar char="•"/>
            </a:pPr>
            <a:r>
              <a:rPr lang="es-ES_tradnl" sz="2400" dirty="0" smtClean="0"/>
              <a:t>La sentencia de primera instancia fue dictada en su momento y </a:t>
            </a:r>
            <a:r>
              <a:rPr lang="es-ES_tradnl" sz="2400" dirty="0" smtClean="0">
                <a:solidFill>
                  <a:srgbClr val="FF0000"/>
                </a:solidFill>
              </a:rPr>
              <a:t>apelada.</a:t>
            </a:r>
          </a:p>
          <a:p>
            <a:pPr>
              <a:buFont typeface="Arial" charset="0"/>
              <a:buChar char="•"/>
            </a:pPr>
            <a:r>
              <a:rPr lang="es-ES_tradnl" sz="2400" dirty="0" smtClean="0"/>
              <a:t>La apelación de sentencia penal siempre </a:t>
            </a:r>
            <a:r>
              <a:rPr lang="es-ES_tradnl" sz="2400" dirty="0" smtClean="0">
                <a:solidFill>
                  <a:srgbClr val="FF0000"/>
                </a:solidFill>
              </a:rPr>
              <a:t>tiene efectos suspensivos.</a:t>
            </a:r>
          </a:p>
          <a:p>
            <a:pPr>
              <a:buFont typeface="Arial" charset="0"/>
              <a:buChar char="•"/>
            </a:pPr>
            <a:r>
              <a:rPr lang="es-ES_tradnl" sz="2400" dirty="0" smtClean="0"/>
              <a:t>Cuando se apela, </a:t>
            </a:r>
            <a:r>
              <a:rPr lang="es-ES_tradnl" sz="2400" b="1" dirty="0" smtClean="0"/>
              <a:t>el sentenciado queda a disposición del tribunal de alzada.</a:t>
            </a:r>
          </a:p>
          <a:p>
            <a:pPr>
              <a:buFont typeface="Arial" charset="0"/>
              <a:buChar char="•"/>
            </a:pPr>
            <a:r>
              <a:rPr lang="es-ES_tradnl" sz="2400" dirty="0" smtClean="0"/>
              <a:t>En el momento de interponerse la demanda de amparo directo, </a:t>
            </a:r>
            <a:r>
              <a:rPr lang="es-ES_tradnl" sz="2400" dirty="0" smtClean="0">
                <a:solidFill>
                  <a:srgbClr val="FF0000"/>
                </a:solidFill>
              </a:rPr>
              <a:t>la ejecución de la sentencia se suspende, </a:t>
            </a:r>
            <a:r>
              <a:rPr lang="es-ES_tradnl" sz="2400" dirty="0" smtClean="0"/>
              <a:t>en el estado en que se </a:t>
            </a:r>
            <a:r>
              <a:rPr lang="es-ES_tradnl" sz="2400" dirty="0" err="1" smtClean="0"/>
              <a:t>encu</a:t>
            </a:r>
            <a:r>
              <a:rPr lang="es-ES_tradnl" sz="2400" dirty="0" err="1">
                <a:solidFill>
                  <a:srgbClr val="FF0000"/>
                </a:solidFill>
              </a:rPr>
              <a:t>su</a:t>
            </a:r>
            <a:r>
              <a:rPr lang="es-ES_tradnl" sz="2400" dirty="0">
                <a:solidFill>
                  <a:srgbClr val="FF0000"/>
                </a:solidFill>
              </a:rPr>
              <a:t> libertad está a disposición del Tribunal </a:t>
            </a:r>
            <a:r>
              <a:rPr lang="es-ES_tradnl" sz="2400" dirty="0" err="1">
                <a:solidFill>
                  <a:srgbClr val="FF0000"/>
                </a:solidFill>
              </a:rPr>
              <a:t>Colegiado</a:t>
            </a:r>
            <a:r>
              <a:rPr lang="es-ES_tradnl" sz="2400" dirty="0" err="1" smtClean="0"/>
              <a:t>entre</a:t>
            </a:r>
            <a:r>
              <a:rPr lang="es-ES_tradnl" sz="2400" dirty="0" smtClean="0"/>
              <a:t>.</a:t>
            </a:r>
          </a:p>
          <a:p>
            <a:pPr>
              <a:buFont typeface="Arial" charset="0"/>
              <a:buChar char="•"/>
            </a:pPr>
            <a:r>
              <a:rPr lang="es-ES_tradnl" sz="2400" dirty="0" smtClean="0"/>
              <a:t>En ese momento, de Circuito por medio de la responsable.</a:t>
            </a:r>
          </a:p>
          <a:p>
            <a:pPr>
              <a:buFont typeface="Arial" charset="0"/>
              <a:buChar char="•"/>
            </a:pPr>
            <a:r>
              <a:rPr lang="es-ES_tradnl" sz="2400" dirty="0" smtClean="0"/>
              <a:t>La sentencia de segunda instancia sustituye a la de primera, porque la Sala o TUC reasume jurisdicción y no existe reenvío.</a:t>
            </a:r>
            <a:endParaRPr lang="es-ES_tradnl" sz="2400" dirty="0"/>
          </a:p>
        </p:txBody>
      </p:sp>
    </p:spTree>
    <p:extLst>
      <p:ext uri="{BB962C8B-B14F-4D97-AF65-F5344CB8AC3E}">
        <p14:creationId xmlns:p14="http://schemas.microsoft.com/office/powerpoint/2010/main" val="17654628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b="1" dirty="0" smtClean="0"/>
              <a:t>Término para el amparo directo.</a:t>
            </a:r>
            <a:endParaRPr lang="es-ES_tradnl" b="1" dirty="0"/>
          </a:p>
        </p:txBody>
      </p:sp>
      <p:sp>
        <p:nvSpPr>
          <p:cNvPr id="3" name="Marcador de contenido 2"/>
          <p:cNvSpPr>
            <a:spLocks noGrp="1"/>
          </p:cNvSpPr>
          <p:nvPr>
            <p:ph idx="1"/>
          </p:nvPr>
        </p:nvSpPr>
        <p:spPr/>
        <p:txBody>
          <a:bodyPr>
            <a:normAutofit/>
          </a:bodyPr>
          <a:lstStyle/>
          <a:p>
            <a:endParaRPr lang="es-ES_tradnl" sz="3600" dirty="0" smtClean="0"/>
          </a:p>
          <a:p>
            <a:r>
              <a:rPr lang="es-ES_tradnl" sz="3600" dirty="0" smtClean="0"/>
              <a:t>El término para interponer una demanda de amparo directo en contra de una sentencia dictada en un procedimiento penal es de ocho años (art. 17 fracción II de la Ley de Amparo).</a:t>
            </a:r>
            <a:endParaRPr lang="es-ES_tradnl" sz="3600" dirty="0"/>
          </a:p>
        </p:txBody>
      </p:sp>
    </p:spTree>
    <p:extLst>
      <p:ext uri="{BB962C8B-B14F-4D97-AF65-F5344CB8AC3E}">
        <p14:creationId xmlns:p14="http://schemas.microsoft.com/office/powerpoint/2010/main" val="5497500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b="1" dirty="0" smtClean="0"/>
              <a:t>Procedimiento.</a:t>
            </a:r>
            <a:endParaRPr lang="es-ES_tradnl" b="1" dirty="0"/>
          </a:p>
        </p:txBody>
      </p:sp>
      <p:sp>
        <p:nvSpPr>
          <p:cNvPr id="3" name="Marcador de contenido 2"/>
          <p:cNvSpPr>
            <a:spLocks noGrp="1"/>
          </p:cNvSpPr>
          <p:nvPr>
            <p:ph idx="1"/>
          </p:nvPr>
        </p:nvSpPr>
        <p:spPr/>
        <p:txBody>
          <a:bodyPr/>
          <a:lstStyle/>
          <a:p>
            <a:r>
              <a:rPr lang="es-ES_tradnl" dirty="0" smtClean="0"/>
              <a:t>En nuestro concepto, debe promoverse </a:t>
            </a:r>
            <a:r>
              <a:rPr lang="es-ES_tradnl" dirty="0" smtClean="0">
                <a:solidFill>
                  <a:srgbClr val="FF0000"/>
                </a:solidFill>
              </a:rPr>
              <a:t>un incidente de sustitución de la medida cautelar de prisión preventiva </a:t>
            </a:r>
            <a:r>
              <a:rPr lang="es-ES_tradnl" dirty="0" smtClean="0"/>
              <a:t>pues las condiciones objetivas han variado por ministerio de ley a saber:</a:t>
            </a:r>
          </a:p>
          <a:p>
            <a:pPr indent="0">
              <a:lnSpc>
                <a:spcPct val="100000"/>
              </a:lnSpc>
              <a:spcBef>
                <a:spcPts val="0"/>
              </a:spcBef>
              <a:spcAft>
                <a:spcPts val="0"/>
              </a:spcAft>
            </a:pPr>
            <a:endParaRPr lang="es-ES_tradnl" sz="1600" b="1" dirty="0" smtClean="0"/>
          </a:p>
          <a:p>
            <a:pPr indent="0">
              <a:lnSpc>
                <a:spcPct val="100000"/>
              </a:lnSpc>
              <a:spcBef>
                <a:spcPts val="0"/>
              </a:spcBef>
              <a:spcAft>
                <a:spcPts val="0"/>
              </a:spcAft>
            </a:pPr>
            <a:endParaRPr lang="es-ES_tradnl" sz="1600" b="1" dirty="0" smtClean="0"/>
          </a:p>
          <a:p>
            <a:pPr indent="0">
              <a:lnSpc>
                <a:spcPct val="100000"/>
              </a:lnSpc>
              <a:spcBef>
                <a:spcPts val="0"/>
              </a:spcBef>
              <a:spcAft>
                <a:spcPts val="0"/>
              </a:spcAft>
            </a:pPr>
            <a:r>
              <a:rPr lang="es-ES_tradnl" sz="1600" b="1" dirty="0" smtClean="0"/>
              <a:t>Artículo </a:t>
            </a:r>
            <a:r>
              <a:rPr lang="es-ES_tradnl" sz="1600" b="1" dirty="0"/>
              <a:t>161. Revisión de la </a:t>
            </a:r>
            <a:r>
              <a:rPr lang="es-ES_tradnl" sz="1600" b="1" dirty="0" smtClean="0"/>
              <a:t>medida.- </a:t>
            </a:r>
            <a:r>
              <a:rPr lang="es-ES_tradnl" sz="1600" dirty="0" smtClean="0">
                <a:solidFill>
                  <a:srgbClr val="FF0000"/>
                </a:solidFill>
              </a:rPr>
              <a:t>Cuando </a:t>
            </a:r>
            <a:r>
              <a:rPr lang="es-ES_tradnl" sz="1600" dirty="0">
                <a:solidFill>
                  <a:srgbClr val="FF0000"/>
                </a:solidFill>
              </a:rPr>
              <a:t>hayan variado de manera objetiva las condiciones que justificaron la imposición de una medida cautelar, las partes podrán solicitar al Órgano jurisdiccional, la revocación, </a:t>
            </a:r>
            <a:r>
              <a:rPr lang="es-ES_tradnl" sz="1600" b="1" dirty="0">
                <a:solidFill>
                  <a:srgbClr val="FF0000"/>
                </a:solidFill>
              </a:rPr>
              <a:t>sustitución</a:t>
            </a:r>
            <a:r>
              <a:rPr lang="es-ES_tradnl" sz="1600" dirty="0">
                <a:solidFill>
                  <a:srgbClr val="FF0000"/>
                </a:solidFill>
              </a:rPr>
              <a:t> o modificación de la misma, </a:t>
            </a:r>
            <a:r>
              <a:rPr lang="es-ES_tradnl" sz="1600" dirty="0"/>
              <a:t>para lo cual el Órgano jurisdiccional citará a todos los intervinientes a una audiencia con el fin de abrir debate sobre la subsistencia de las condiciones o circunstancias que se tomaron en cuenta para imponer la medida y la necesidad, en su caso, de mantenerla y resolver en consecuencia. </a:t>
            </a:r>
            <a:endParaRPr lang="es-ES_tradnl" sz="1600" dirty="0" smtClean="0"/>
          </a:p>
          <a:p>
            <a:pPr indent="0">
              <a:lnSpc>
                <a:spcPct val="100000"/>
              </a:lnSpc>
            </a:pPr>
            <a:endParaRPr lang="es-ES_tradnl" dirty="0" smtClean="0"/>
          </a:p>
          <a:p>
            <a:pPr indent="0">
              <a:lnSpc>
                <a:spcPct val="100000"/>
              </a:lnSpc>
            </a:pPr>
            <a:r>
              <a:rPr lang="es-ES_tradnl" dirty="0" smtClean="0"/>
              <a:t>El sentenciado está a disposición del TCC a través de la responsable, por lo que el incidente debe plantearse ante la Sala o Tribunal Unitario de Circuito. En caso de procedimiento sumario ante el juez penal.</a:t>
            </a:r>
            <a:endParaRPr lang="es-ES_tradnl" dirty="0"/>
          </a:p>
        </p:txBody>
      </p:sp>
    </p:spTree>
    <p:extLst>
      <p:ext uri="{BB962C8B-B14F-4D97-AF65-F5344CB8AC3E}">
        <p14:creationId xmlns:p14="http://schemas.microsoft.com/office/powerpoint/2010/main" val="3377365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b="1" dirty="0" smtClean="0"/>
              <a:t>Procedimiento (2).</a:t>
            </a:r>
            <a:endParaRPr lang="es-ES_tradnl" b="1" dirty="0"/>
          </a:p>
        </p:txBody>
      </p:sp>
      <p:sp>
        <p:nvSpPr>
          <p:cNvPr id="3" name="Marcador de contenido 2"/>
          <p:cNvSpPr>
            <a:spLocks noGrp="1"/>
          </p:cNvSpPr>
          <p:nvPr>
            <p:ph idx="1"/>
          </p:nvPr>
        </p:nvSpPr>
        <p:spPr/>
        <p:txBody>
          <a:bodyPr/>
          <a:lstStyle/>
          <a:p>
            <a:endParaRPr lang="es-ES_tradnl" b="1" dirty="0" smtClean="0"/>
          </a:p>
          <a:p>
            <a:r>
              <a:rPr lang="es-ES_tradnl" b="1" dirty="0" smtClean="0"/>
              <a:t>Artículo </a:t>
            </a:r>
            <a:r>
              <a:rPr lang="es-ES_tradnl" b="1" dirty="0"/>
              <a:t>162. Audiencia de revisión de las medidas cautelares </a:t>
            </a:r>
            <a:endParaRPr lang="es-ES_tradnl" dirty="0"/>
          </a:p>
          <a:p>
            <a:r>
              <a:rPr lang="es-ES_tradnl" dirty="0"/>
              <a:t>De no ser desechada de plano la solicitud de revisión, la audiencia se llevará a cabo dentro de las cuarenta y ocho horas siguientes contadas a partir de la presentación de la solicitud. </a:t>
            </a:r>
          </a:p>
          <a:p>
            <a:endParaRPr lang="es-ES_tradnl" b="1" dirty="0" smtClean="0"/>
          </a:p>
          <a:p>
            <a:r>
              <a:rPr lang="es-ES_tradnl" b="1" dirty="0" smtClean="0"/>
              <a:t>Artículo </a:t>
            </a:r>
            <a:r>
              <a:rPr lang="es-ES_tradnl" b="1" dirty="0"/>
              <a:t>163. Medios de prueba para la imposición y revisión de la medida </a:t>
            </a:r>
            <a:endParaRPr lang="es-ES_tradnl" dirty="0"/>
          </a:p>
          <a:p>
            <a:r>
              <a:rPr lang="es-ES_tradnl" dirty="0"/>
              <a:t>Las partes pueden invocar datos u ofrecer medios de prueba para que se imponga, confirme, modifique o revoque, según el caso, la medida cautelar. </a:t>
            </a:r>
          </a:p>
          <a:p>
            <a:endParaRPr lang="es-ES_tradnl" dirty="0"/>
          </a:p>
        </p:txBody>
      </p:sp>
    </p:spTree>
    <p:extLst>
      <p:ext uri="{BB962C8B-B14F-4D97-AF65-F5344CB8AC3E}">
        <p14:creationId xmlns:p14="http://schemas.microsoft.com/office/powerpoint/2010/main" val="4775117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b="1" dirty="0" smtClean="0"/>
              <a:t>Recurso en caso de negativa</a:t>
            </a:r>
            <a:endParaRPr lang="es-ES_tradnl" b="1" dirty="0"/>
          </a:p>
        </p:txBody>
      </p:sp>
      <p:sp>
        <p:nvSpPr>
          <p:cNvPr id="3" name="Marcador de contenido 2"/>
          <p:cNvSpPr>
            <a:spLocks noGrp="1"/>
          </p:cNvSpPr>
          <p:nvPr>
            <p:ph idx="1"/>
          </p:nvPr>
        </p:nvSpPr>
        <p:spPr/>
        <p:txBody>
          <a:bodyPr>
            <a:normAutofit fontScale="92500" lnSpcReduction="10000"/>
          </a:bodyPr>
          <a:lstStyle/>
          <a:p>
            <a:r>
              <a:rPr lang="es-ES_tradnl" dirty="0" smtClean="0"/>
              <a:t>Es importante hacer notar que el incidente de sustitución se está planteando en sede de amparo, no ante autoridad de instancia, por lo que el recurso de negativa o desechamiento será la queja </a:t>
            </a:r>
          </a:p>
          <a:p>
            <a:r>
              <a:rPr lang="es-ES_tradnl" b="1" dirty="0" smtClean="0"/>
              <a:t>Artículo </a:t>
            </a:r>
            <a:r>
              <a:rPr lang="es-ES_tradnl" b="1" dirty="0"/>
              <a:t>97. </a:t>
            </a:r>
            <a:r>
              <a:rPr lang="es-ES_tradnl" dirty="0"/>
              <a:t>El </a:t>
            </a:r>
            <a:r>
              <a:rPr lang="es-ES_tradnl" dirty="0">
                <a:solidFill>
                  <a:srgbClr val="FF0000"/>
                </a:solidFill>
              </a:rPr>
              <a:t>recurso de queja</a:t>
            </a:r>
            <a:r>
              <a:rPr lang="es-ES_tradnl" dirty="0"/>
              <a:t> procede: </a:t>
            </a:r>
          </a:p>
          <a:p>
            <a:r>
              <a:rPr lang="es-ES_tradnl" b="1" dirty="0" smtClean="0"/>
              <a:t>II</a:t>
            </a:r>
            <a:r>
              <a:rPr lang="es-ES_tradnl" b="1" dirty="0"/>
              <a:t>. </a:t>
            </a:r>
            <a:r>
              <a:rPr lang="es-ES_tradnl" dirty="0"/>
              <a:t>Amparo directo, tratándose de la autoridad responsable, en los siguientes casos: </a:t>
            </a:r>
          </a:p>
          <a:p>
            <a:r>
              <a:rPr lang="es-ES_tradnl" b="1" dirty="0"/>
              <a:t>a) </a:t>
            </a:r>
            <a:r>
              <a:rPr lang="es-ES_tradnl" dirty="0"/>
              <a:t>Cuando omita tramitar la demanda de amparo o lo haga indebidamente; </a:t>
            </a:r>
          </a:p>
          <a:p>
            <a:r>
              <a:rPr lang="es-ES_tradnl" b="1" dirty="0"/>
              <a:t>b) </a:t>
            </a:r>
            <a:r>
              <a:rPr lang="es-ES_tradnl" dirty="0"/>
              <a:t>Cuando no provea sobre la suspensión dentro del plazo legal, conceda o niegue ésta, rehúse la admisión de fianzas o contrafianzas, admita las que no reúnan los requisitos legales o que puedan resultar excesivas o insuficientes; </a:t>
            </a:r>
          </a:p>
          <a:p>
            <a:r>
              <a:rPr lang="es-ES_tradnl" b="1" dirty="0"/>
              <a:t>c) </a:t>
            </a:r>
            <a:r>
              <a:rPr lang="es-ES_tradnl" dirty="0"/>
              <a:t>Contra la resolución que decida el incidente de reclamación de daños y perjuicios; y </a:t>
            </a:r>
          </a:p>
          <a:p>
            <a:r>
              <a:rPr lang="es-ES_tradnl" b="1" dirty="0">
                <a:solidFill>
                  <a:srgbClr val="FF0000"/>
                </a:solidFill>
              </a:rPr>
              <a:t>d) </a:t>
            </a:r>
            <a:r>
              <a:rPr lang="es-ES_tradnl" dirty="0">
                <a:solidFill>
                  <a:srgbClr val="FF0000"/>
                </a:solidFill>
              </a:rPr>
              <a:t>Cuando niegue al quejoso su libertad caucional o cuando las resoluciones que dicte sobre la misma materia causen daños o perjuicios a alguno de los interesados. </a:t>
            </a:r>
          </a:p>
          <a:p>
            <a:endParaRPr lang="es-ES_tradnl" dirty="0"/>
          </a:p>
        </p:txBody>
      </p:sp>
    </p:spTree>
    <p:extLst>
      <p:ext uri="{BB962C8B-B14F-4D97-AF65-F5344CB8AC3E}">
        <p14:creationId xmlns:p14="http://schemas.microsoft.com/office/powerpoint/2010/main" val="2564215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b="1" dirty="0" smtClean="0"/>
              <a:t>Plazo para interponer la queja.</a:t>
            </a:r>
            <a:endParaRPr lang="es-ES_tradnl" b="1" dirty="0"/>
          </a:p>
        </p:txBody>
      </p:sp>
      <p:sp>
        <p:nvSpPr>
          <p:cNvPr id="3" name="Marcador de contenido 2"/>
          <p:cNvSpPr>
            <a:spLocks noGrp="1"/>
          </p:cNvSpPr>
          <p:nvPr>
            <p:ph idx="1"/>
          </p:nvPr>
        </p:nvSpPr>
        <p:spPr/>
        <p:txBody>
          <a:bodyPr/>
          <a:lstStyle/>
          <a:p>
            <a:r>
              <a:rPr lang="es-ES_tradnl" b="1" dirty="0"/>
              <a:t>Artículo 98. </a:t>
            </a:r>
            <a:r>
              <a:rPr lang="es-ES_tradnl" dirty="0"/>
              <a:t>El plazo para la interposición del recurso de queja es de cinco días, con las excepciones siguientes: </a:t>
            </a:r>
          </a:p>
          <a:p>
            <a:r>
              <a:rPr lang="es-ES_tradnl" b="1" dirty="0"/>
              <a:t>I. </a:t>
            </a:r>
            <a:r>
              <a:rPr lang="es-ES_tradnl" dirty="0">
                <a:solidFill>
                  <a:srgbClr val="FF0000"/>
                </a:solidFill>
              </a:rPr>
              <a:t>De dos días hábiles, cuando se trate de suspensión de plano o </a:t>
            </a:r>
            <a:r>
              <a:rPr lang="es-ES_tradnl" dirty="0" smtClean="0">
                <a:solidFill>
                  <a:srgbClr val="FF0000"/>
                </a:solidFill>
              </a:rPr>
              <a:t>provisional</a:t>
            </a:r>
            <a:r>
              <a:rPr lang="mr-IN" dirty="0" smtClean="0">
                <a:solidFill>
                  <a:srgbClr val="FF0000"/>
                </a:solidFill>
              </a:rPr>
              <a:t>…</a:t>
            </a:r>
            <a:endParaRPr lang="es-ES_tradnl" dirty="0" smtClean="0"/>
          </a:p>
          <a:p>
            <a:endParaRPr lang="es-ES_tradnl" dirty="0"/>
          </a:p>
          <a:p>
            <a:endParaRPr lang="es-ES_tradnl" dirty="0"/>
          </a:p>
          <a:p>
            <a:endParaRPr lang="es-ES_tradnl" dirty="0"/>
          </a:p>
        </p:txBody>
      </p:sp>
    </p:spTree>
    <p:extLst>
      <p:ext uri="{BB962C8B-B14F-4D97-AF65-F5344CB8AC3E}">
        <p14:creationId xmlns:p14="http://schemas.microsoft.com/office/powerpoint/2010/main" val="15921283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b="1" dirty="0" smtClean="0"/>
              <a:t>El 5º Transitorio (Decreto 17-VI-2016).</a:t>
            </a:r>
            <a:endParaRPr lang="es-ES_tradnl" b="1" dirty="0"/>
          </a:p>
        </p:txBody>
      </p:sp>
      <p:sp>
        <p:nvSpPr>
          <p:cNvPr id="3" name="Marcador de contenido 2"/>
          <p:cNvSpPr>
            <a:spLocks noGrp="1"/>
          </p:cNvSpPr>
          <p:nvPr>
            <p:ph idx="1"/>
          </p:nvPr>
        </p:nvSpPr>
        <p:spPr/>
        <p:txBody>
          <a:bodyPr/>
          <a:lstStyle/>
          <a:p>
            <a:r>
              <a:rPr lang="es-ES_tradnl" dirty="0" smtClean="0"/>
              <a:t>Tratándose </a:t>
            </a:r>
            <a:r>
              <a:rPr lang="es-ES_tradnl" dirty="0"/>
              <a:t>de aquellas medidas privativas de la libertad personal </a:t>
            </a:r>
            <a:r>
              <a:rPr lang="es-ES_tradnl" dirty="0">
                <a:solidFill>
                  <a:srgbClr val="FF0000"/>
                </a:solidFill>
              </a:rPr>
              <a:t>o de prisión preventiva que hubieren sido decretadas por mandamiento de autoridad judicial durante los procedimientos iniciados con base en la legislación procesal penal </a:t>
            </a:r>
            <a:r>
              <a:rPr lang="es-ES_tradnl" dirty="0"/>
              <a:t>vigente con anterioridad a la entrada en vigor del sistema de justicia penal acusatorio adversarial, </a:t>
            </a:r>
            <a:r>
              <a:rPr lang="es-ES_tradnl" dirty="0">
                <a:solidFill>
                  <a:srgbClr val="FF0000"/>
                </a:solidFill>
              </a:rPr>
              <a:t>el inculpado o imputado podrá solicitar al órgano jurisdiccional competente la revisión de dichas medidas, para efecto de que, el juez de la causa, en los términos de los artículos 153 a 171 del Código Nacional de Procedimientos Penales,</a:t>
            </a:r>
            <a:r>
              <a:rPr lang="es-ES_tradnl" dirty="0"/>
              <a:t> habiéndose dado vista a las partes, para que el Ministerio Público investigue y acredite lo conducente, y efectuada la audiencia correspondiente, </a:t>
            </a:r>
            <a:r>
              <a:rPr lang="es-ES_tradnl" dirty="0">
                <a:solidFill>
                  <a:srgbClr val="FF0000"/>
                </a:solidFill>
              </a:rPr>
              <a:t>el órgano jurisdiccional, tomando en consideración la evaluación del riesgo, resuelva sobre la imposición, revisión, sustitución, modificación o cese, en términos de las reglas de prisión preventiva del artículo 19 de la Constitución Política de los Estados Unidos Mexicanos, </a:t>
            </a:r>
            <a:r>
              <a:rPr lang="es-ES_tradnl" dirty="0"/>
              <a:t>así como del Código Nacional de Procedimientos Penales. En caso de sustituir la medida cautelar, aplicará en lo conducente la vigilancia de la misma en términos de los artículos 176 a 182 del citado Código.</a:t>
            </a:r>
          </a:p>
        </p:txBody>
      </p:sp>
    </p:spTree>
    <p:extLst>
      <p:ext uri="{BB962C8B-B14F-4D97-AF65-F5344CB8AC3E}">
        <p14:creationId xmlns:p14="http://schemas.microsoft.com/office/powerpoint/2010/main" val="6325243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b="1" dirty="0" smtClean="0"/>
              <a:t>Artículo 19 constitucional antes de la reforma de 2008.</a:t>
            </a:r>
            <a:endParaRPr lang="es-ES_tradnl" b="1" dirty="0"/>
          </a:p>
        </p:txBody>
      </p:sp>
      <p:sp>
        <p:nvSpPr>
          <p:cNvPr id="3" name="Marcador de contenido 2"/>
          <p:cNvSpPr>
            <a:spLocks noGrp="1"/>
          </p:cNvSpPr>
          <p:nvPr>
            <p:ph idx="1"/>
          </p:nvPr>
        </p:nvSpPr>
        <p:spPr/>
        <p:txBody>
          <a:bodyPr>
            <a:normAutofit lnSpcReduction="10000"/>
          </a:bodyPr>
          <a:lstStyle/>
          <a:p>
            <a:r>
              <a:rPr lang="es-ES_tradnl" sz="3200" dirty="0" smtClean="0"/>
              <a:t>Ninguna </a:t>
            </a:r>
            <a:r>
              <a:rPr lang="es-ES_tradnl" sz="3200" dirty="0"/>
              <a:t>detención </a:t>
            </a:r>
            <a:r>
              <a:rPr lang="es-ES_tradnl" sz="3200" dirty="0" smtClean="0"/>
              <a:t>ante autoridad </a:t>
            </a:r>
            <a:r>
              <a:rPr lang="es-ES_tradnl" sz="3200" dirty="0"/>
              <a:t>judicial podrá exceder </a:t>
            </a:r>
            <a:r>
              <a:rPr lang="es-ES_tradnl" sz="3200" dirty="0" smtClean="0"/>
              <a:t>del plazo </a:t>
            </a:r>
            <a:r>
              <a:rPr lang="es-ES_tradnl" sz="3200" dirty="0"/>
              <a:t>de setenta y dos horas, a </a:t>
            </a:r>
            <a:r>
              <a:rPr lang="es-ES_tradnl" sz="3200" dirty="0" smtClean="0"/>
              <a:t>partir de </a:t>
            </a:r>
            <a:r>
              <a:rPr lang="es-ES_tradnl" sz="3200" dirty="0"/>
              <a:t>que el indiciado sea puesto a </a:t>
            </a:r>
            <a:r>
              <a:rPr lang="es-ES_tradnl" sz="3200" dirty="0" smtClean="0"/>
              <a:t>su disposición</a:t>
            </a:r>
            <a:r>
              <a:rPr lang="es-ES_tradnl" sz="3200" dirty="0"/>
              <a:t>, sin que se justifique </a:t>
            </a:r>
            <a:r>
              <a:rPr lang="es-ES_tradnl" sz="3200" dirty="0" smtClean="0"/>
              <a:t>con un </a:t>
            </a:r>
            <a:r>
              <a:rPr lang="es-ES_tradnl" sz="3200" dirty="0">
                <a:solidFill>
                  <a:srgbClr val="FF0000"/>
                </a:solidFill>
              </a:rPr>
              <a:t>auto de formal prisión </a:t>
            </a:r>
            <a:r>
              <a:rPr lang="es-ES_tradnl" sz="3200" dirty="0"/>
              <a:t>en el que </a:t>
            </a:r>
            <a:r>
              <a:rPr lang="es-ES_tradnl" sz="3200" dirty="0" smtClean="0"/>
              <a:t>se expresarán</a:t>
            </a:r>
            <a:r>
              <a:rPr lang="es-ES_tradnl" sz="3200" dirty="0"/>
              <a:t>: el delito que se impute </a:t>
            </a:r>
            <a:r>
              <a:rPr lang="es-ES_tradnl" sz="3200" dirty="0" smtClean="0"/>
              <a:t>al acusado</a:t>
            </a:r>
            <a:r>
              <a:rPr lang="es-ES_tradnl" sz="3200" dirty="0"/>
              <a:t>; el lugar, tiempo </a:t>
            </a:r>
            <a:r>
              <a:rPr lang="es-ES_tradnl" sz="3200" dirty="0" smtClean="0"/>
              <a:t>y circunstancias </a:t>
            </a:r>
            <a:r>
              <a:rPr lang="es-ES_tradnl" sz="3200" dirty="0"/>
              <a:t>de ejecución, así </a:t>
            </a:r>
            <a:r>
              <a:rPr lang="es-ES_tradnl" sz="3200" dirty="0" smtClean="0"/>
              <a:t>como los </a:t>
            </a:r>
            <a:r>
              <a:rPr lang="es-ES_tradnl" sz="3200" dirty="0"/>
              <a:t>datos que arroje la </a:t>
            </a:r>
            <a:r>
              <a:rPr lang="es-ES_tradnl" sz="3200" dirty="0" smtClean="0"/>
              <a:t>averiguación previa</a:t>
            </a:r>
            <a:r>
              <a:rPr lang="es-ES_tradnl" sz="3200" dirty="0"/>
              <a:t>, los que deberán ser </a:t>
            </a:r>
            <a:r>
              <a:rPr lang="es-ES_tradnl" sz="3200" dirty="0" smtClean="0"/>
              <a:t>bastantes para </a:t>
            </a:r>
            <a:r>
              <a:rPr lang="es-ES_tradnl" sz="3200" dirty="0"/>
              <a:t>comprobar el cuerpo del delito </a:t>
            </a:r>
            <a:r>
              <a:rPr lang="es-ES_tradnl" sz="3200" dirty="0" smtClean="0"/>
              <a:t>y hacer </a:t>
            </a:r>
            <a:r>
              <a:rPr lang="es-ES_tradnl" sz="3200" dirty="0"/>
              <a:t>probable la responsabilidad </a:t>
            </a:r>
            <a:r>
              <a:rPr lang="es-ES_tradnl" sz="3200" dirty="0" smtClean="0"/>
              <a:t>del indiciado</a:t>
            </a:r>
            <a:r>
              <a:rPr lang="es-ES_tradnl" sz="3200" dirty="0"/>
              <a:t>.</a:t>
            </a:r>
          </a:p>
          <a:p>
            <a:endParaRPr lang="es-ES_tradnl" dirty="0"/>
          </a:p>
        </p:txBody>
      </p:sp>
    </p:spTree>
    <p:extLst>
      <p:ext uri="{BB962C8B-B14F-4D97-AF65-F5344CB8AC3E}">
        <p14:creationId xmlns:p14="http://schemas.microsoft.com/office/powerpoint/2010/main" val="2843561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b="1" dirty="0" smtClean="0"/>
              <a:t>¿Qué es el auto de formal prisión?</a:t>
            </a:r>
            <a:endParaRPr lang="es-ES_tradnl" b="1" dirty="0"/>
          </a:p>
        </p:txBody>
      </p:sp>
      <p:sp>
        <p:nvSpPr>
          <p:cNvPr id="3" name="Marcador de contenido 2"/>
          <p:cNvSpPr>
            <a:spLocks noGrp="1"/>
          </p:cNvSpPr>
          <p:nvPr>
            <p:ph idx="1"/>
          </p:nvPr>
        </p:nvSpPr>
        <p:spPr/>
        <p:txBody>
          <a:bodyPr>
            <a:normAutofit fontScale="62500" lnSpcReduction="20000"/>
          </a:bodyPr>
          <a:lstStyle/>
          <a:p>
            <a:endParaRPr lang="es-ES_tradnl" sz="3800" dirty="0" smtClean="0"/>
          </a:p>
          <a:p>
            <a:pPr>
              <a:lnSpc>
                <a:spcPct val="120000"/>
              </a:lnSpc>
            </a:pPr>
            <a:r>
              <a:rPr lang="es-ES_tradnl" sz="3800" dirty="0" smtClean="0"/>
              <a:t>Resolución dictada por el por el órgano jurisdiccional, durante el transcurso del proceso penal, en cuya virtud </a:t>
            </a:r>
            <a:r>
              <a:rPr lang="es-ES_tradnl" sz="3800" b="1" dirty="0" smtClean="0"/>
              <a:t>se fija la calificación legal </a:t>
            </a:r>
            <a:r>
              <a:rPr lang="es-ES_tradnl" sz="3800" dirty="0" smtClean="0"/>
              <a:t>de un hecho consignado por la acusación y se atribuye a un sujeto, previamente señalado por esta, la responsabilidad penal correspondiente con carácter provisional y en grado de probabilidad. Al mismo tiempo, </a:t>
            </a:r>
            <a:r>
              <a:rPr lang="es-ES_tradnl" sz="3800" b="1" dirty="0" smtClean="0"/>
              <a:t>se ordena la privación de la libertad del presunto responsable a título de medida cautelar.</a:t>
            </a:r>
          </a:p>
          <a:p>
            <a:endParaRPr lang="es-ES_tradnl" sz="2400" b="1" dirty="0" smtClean="0"/>
          </a:p>
          <a:p>
            <a:endParaRPr lang="es-ES_tradnl" sz="2400" b="1" dirty="0" smtClean="0"/>
          </a:p>
          <a:p>
            <a:pPr algn="r"/>
            <a:r>
              <a:rPr lang="es-ES_tradnl" sz="1800" i="1" dirty="0" smtClean="0"/>
              <a:t>Cosacov Belaus, Gustavo; Nuevo Diccionario Jurídico Mexicano, IIJ-UNAM, 2003</a:t>
            </a:r>
            <a:endParaRPr lang="es-ES_tradnl" sz="1800" i="1" dirty="0"/>
          </a:p>
        </p:txBody>
      </p:sp>
    </p:spTree>
    <p:extLst>
      <p:ext uri="{BB962C8B-B14F-4D97-AF65-F5344CB8AC3E}">
        <p14:creationId xmlns:p14="http://schemas.microsoft.com/office/powerpoint/2010/main" val="14057032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b="1" dirty="0" smtClean="0"/>
              <a:t>Características y consecuencias del AFP</a:t>
            </a:r>
            <a:endParaRPr lang="es-ES_tradnl" b="1" dirty="0"/>
          </a:p>
        </p:txBody>
      </p:sp>
      <p:sp>
        <p:nvSpPr>
          <p:cNvPr id="3" name="Marcador de contenido 2"/>
          <p:cNvSpPr>
            <a:spLocks noGrp="1"/>
          </p:cNvSpPr>
          <p:nvPr>
            <p:ph idx="1"/>
          </p:nvPr>
        </p:nvSpPr>
        <p:spPr/>
        <p:txBody>
          <a:bodyPr/>
          <a:lstStyle/>
          <a:p>
            <a:pPr>
              <a:buFont typeface="Wingdings" charset="2"/>
              <a:buChar char="Ø"/>
            </a:pPr>
            <a:r>
              <a:rPr lang="es-ES_tradnl" sz="2400" dirty="0" smtClean="0"/>
              <a:t> Da sentido final a la AP pues define el delito por el que se abre la instrucción procesal.</a:t>
            </a:r>
          </a:p>
          <a:p>
            <a:pPr>
              <a:buFont typeface="Wingdings" charset="2"/>
              <a:buChar char="Ø"/>
            </a:pPr>
            <a:r>
              <a:rPr lang="es-ES_tradnl" sz="2400" dirty="0" smtClean="0"/>
              <a:t> Finca probable responsabilidad.</a:t>
            </a:r>
          </a:p>
          <a:p>
            <a:pPr>
              <a:buFont typeface="Wingdings" charset="2"/>
              <a:buChar char="Ø"/>
            </a:pPr>
            <a:r>
              <a:rPr lang="es-ES_tradnl" sz="2400" dirty="0" smtClean="0"/>
              <a:t> Abre proceso sumario u ordinario; da inicio a plazos procesales.</a:t>
            </a:r>
          </a:p>
          <a:p>
            <a:pPr>
              <a:buFont typeface="Wingdings" charset="2"/>
              <a:buChar char="Ø"/>
            </a:pPr>
            <a:r>
              <a:rPr lang="es-ES_tradnl" sz="2400" dirty="0" smtClean="0"/>
              <a:t> </a:t>
            </a:r>
            <a:r>
              <a:rPr lang="es-ES_tradnl" sz="2400" b="1" dirty="0" smtClean="0"/>
              <a:t>Impone prisión preventiva.</a:t>
            </a:r>
          </a:p>
          <a:p>
            <a:pPr>
              <a:buFont typeface="Wingdings" charset="2"/>
              <a:buChar char="Ø"/>
            </a:pPr>
            <a:r>
              <a:rPr lang="es-ES_tradnl" sz="2400" dirty="0" smtClean="0"/>
              <a:t> Identifica administrativamente; pide antecedentes.</a:t>
            </a:r>
          </a:p>
          <a:p>
            <a:pPr>
              <a:buFont typeface="Wingdings" charset="2"/>
              <a:buChar char="Ø"/>
            </a:pPr>
            <a:r>
              <a:rPr lang="es-ES_tradnl" sz="2400" dirty="0" smtClean="0"/>
              <a:t> Suspende derechos ciudadanos.</a:t>
            </a:r>
          </a:p>
          <a:p>
            <a:pPr>
              <a:buFont typeface="Wingdings" charset="2"/>
              <a:buChar char="Ø"/>
            </a:pPr>
            <a:endParaRPr lang="es-ES_tradnl" dirty="0"/>
          </a:p>
          <a:p>
            <a:endParaRPr lang="es-ES_tradnl" dirty="0" smtClean="0"/>
          </a:p>
          <a:p>
            <a:endParaRPr lang="es-ES_tradnl" dirty="0"/>
          </a:p>
        </p:txBody>
      </p:sp>
    </p:spTree>
    <p:extLst>
      <p:ext uri="{BB962C8B-B14F-4D97-AF65-F5344CB8AC3E}">
        <p14:creationId xmlns:p14="http://schemas.microsoft.com/office/powerpoint/2010/main" val="19514472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b="1" dirty="0" smtClean="0"/>
              <a:t>La libertad provisional bajo caución.</a:t>
            </a:r>
            <a:endParaRPr lang="es-ES_tradnl" b="1" dirty="0"/>
          </a:p>
        </p:txBody>
      </p:sp>
      <p:sp>
        <p:nvSpPr>
          <p:cNvPr id="3" name="Marcador de contenido 2"/>
          <p:cNvSpPr>
            <a:spLocks noGrp="1"/>
          </p:cNvSpPr>
          <p:nvPr>
            <p:ph idx="1"/>
          </p:nvPr>
        </p:nvSpPr>
        <p:spPr/>
        <p:txBody>
          <a:bodyPr>
            <a:normAutofit/>
          </a:bodyPr>
          <a:lstStyle/>
          <a:p>
            <a:pPr>
              <a:lnSpc>
                <a:spcPct val="120000"/>
              </a:lnSpc>
            </a:pPr>
            <a:r>
              <a:rPr lang="es-ES_tradnl" dirty="0"/>
              <a:t>ARTICULO 20. EN TODO PROCESO DE ORDEN PENAL, EL INCULPADO, LA VICTIMA O EL OFENDIDO, TENDRAN LAS SIGUIENTES GARANTIAS</a:t>
            </a:r>
            <a:r>
              <a:rPr lang="es-ES_tradnl" dirty="0" smtClean="0"/>
              <a:t>:</a:t>
            </a:r>
          </a:p>
          <a:p>
            <a:pPr>
              <a:lnSpc>
                <a:spcPct val="120000"/>
              </a:lnSpc>
            </a:pPr>
            <a:r>
              <a:rPr lang="es-ES_tradnl" dirty="0" smtClean="0">
                <a:solidFill>
                  <a:srgbClr val="FF0000"/>
                </a:solidFill>
              </a:rPr>
              <a:t> A</a:t>
            </a:r>
            <a:r>
              <a:rPr lang="es-ES_tradnl" dirty="0">
                <a:solidFill>
                  <a:srgbClr val="FF0000"/>
                </a:solidFill>
              </a:rPr>
              <a:t>. DEL INCULPADO</a:t>
            </a:r>
            <a:r>
              <a:rPr lang="es-ES_tradnl" dirty="0" smtClean="0">
                <a:solidFill>
                  <a:srgbClr val="FF0000"/>
                </a:solidFill>
              </a:rPr>
              <a:t>:</a:t>
            </a:r>
          </a:p>
          <a:p>
            <a:pPr>
              <a:lnSpc>
                <a:spcPct val="120000"/>
              </a:lnSpc>
            </a:pPr>
            <a:r>
              <a:rPr lang="es-ES_tradnl" dirty="0" smtClean="0"/>
              <a:t> I</a:t>
            </a:r>
            <a:r>
              <a:rPr lang="es-ES_tradnl" dirty="0"/>
              <a:t>. INMEDIATAMENTE QUE LO SOLICITE, EL JUEZ DEBERA OTORGARLE LA </a:t>
            </a:r>
            <a:r>
              <a:rPr lang="es-ES_tradnl" dirty="0">
                <a:solidFill>
                  <a:srgbClr val="FF0000"/>
                </a:solidFill>
              </a:rPr>
              <a:t>LIBERTAD PROVISIONAL BAJO CAUCION, SIEMPRE Y CUANDO NO SE TRATE DE DELITOS EN QUE, POR SU GRAVEDAD, LA LEY EXPRESAMENTE PROHIBA CONCEDER ESTE </a:t>
            </a:r>
            <a:r>
              <a:rPr lang="es-ES_tradnl" dirty="0" smtClean="0">
                <a:solidFill>
                  <a:srgbClr val="FF0000"/>
                </a:solidFill>
              </a:rPr>
              <a:t>BENEFICIO</a:t>
            </a:r>
            <a:r>
              <a:rPr lang="mr-IN" dirty="0" smtClean="0">
                <a:solidFill>
                  <a:srgbClr val="FF0000"/>
                </a:solidFill>
              </a:rPr>
              <a:t>…</a:t>
            </a:r>
            <a:endParaRPr lang="es-ES_tradnl" dirty="0"/>
          </a:p>
        </p:txBody>
      </p:sp>
    </p:spTree>
    <p:extLst>
      <p:ext uri="{BB962C8B-B14F-4D97-AF65-F5344CB8AC3E}">
        <p14:creationId xmlns:p14="http://schemas.microsoft.com/office/powerpoint/2010/main" val="9213227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_tradnl" b="1" dirty="0" smtClean="0"/>
              <a:t>Los delitos de prisión preventiva oficiosa del 19 constitucional en su actual redacción</a:t>
            </a:r>
            <a:endParaRPr lang="es-ES_tradnl" b="1" dirty="0"/>
          </a:p>
        </p:txBody>
      </p:sp>
      <p:sp>
        <p:nvSpPr>
          <p:cNvPr id="3" name="Marcador de contenido 2"/>
          <p:cNvSpPr>
            <a:spLocks noGrp="1"/>
          </p:cNvSpPr>
          <p:nvPr>
            <p:ph idx="1"/>
          </p:nvPr>
        </p:nvSpPr>
        <p:spPr/>
        <p:txBody>
          <a:bodyPr>
            <a:normAutofit/>
          </a:bodyPr>
          <a:lstStyle/>
          <a:p>
            <a:r>
              <a:rPr lang="es-ES_tradnl" sz="3600" dirty="0"/>
              <a:t>El juez ordenará la prisión preventiva, oficiosamente, en los casos de delincuencia organizada, </a:t>
            </a:r>
            <a:r>
              <a:rPr lang="es-ES_tradnl" sz="3600" dirty="0">
                <a:solidFill>
                  <a:srgbClr val="FF0000"/>
                </a:solidFill>
              </a:rPr>
              <a:t>homicidio doloso, violación, secuestro, trata de personas, delitos cometidos con medios violentos como armas y explosivos, así como delitos graves que determine la ley en contra de la seguridad de la nación, el libre desarrollo de la personalidad y de la salud. </a:t>
            </a:r>
          </a:p>
        </p:txBody>
      </p:sp>
    </p:spTree>
    <p:extLst>
      <p:ext uri="{BB962C8B-B14F-4D97-AF65-F5344CB8AC3E}">
        <p14:creationId xmlns:p14="http://schemas.microsoft.com/office/powerpoint/2010/main" val="2628409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b="1" dirty="0" smtClean="0"/>
              <a:t>Catálogo de delitos graves de Yucatán (art. 13 Código Penal).</a:t>
            </a:r>
            <a:endParaRPr lang="es-ES_tradnl" b="1" dirty="0"/>
          </a:p>
        </p:txBody>
      </p:sp>
      <p:sp>
        <p:nvSpPr>
          <p:cNvPr id="3" name="Marcador de contenido 2"/>
          <p:cNvSpPr>
            <a:spLocks noGrp="1"/>
          </p:cNvSpPr>
          <p:nvPr>
            <p:ph idx="1"/>
          </p:nvPr>
        </p:nvSpPr>
        <p:spPr/>
        <p:txBody>
          <a:bodyPr>
            <a:normAutofit fontScale="70000" lnSpcReduction="20000"/>
          </a:bodyPr>
          <a:lstStyle/>
          <a:p>
            <a:pPr>
              <a:lnSpc>
                <a:spcPct val="120000"/>
              </a:lnSpc>
            </a:pPr>
            <a:r>
              <a:rPr lang="es-ES_tradnl" b="1" dirty="0"/>
              <a:t>Artículo 13</a:t>
            </a:r>
            <a:r>
              <a:rPr lang="es-ES_tradnl" dirty="0"/>
              <a:t>.- Para todos los efectos legales, por afectar de manera importante valores fundamentales de la sociedad, se califican como delitos graves los siguientes: </a:t>
            </a:r>
            <a:r>
              <a:rPr lang="es-ES_tradnl" dirty="0">
                <a:solidFill>
                  <a:srgbClr val="FF0000"/>
                </a:solidFill>
              </a:rPr>
              <a:t>contra el orden constitucional, </a:t>
            </a:r>
            <a:r>
              <a:rPr lang="es-ES_tradnl" dirty="0"/>
              <a:t>previsto por el artículo 137; </a:t>
            </a:r>
            <a:r>
              <a:rPr lang="es-ES_tradnl" dirty="0">
                <a:solidFill>
                  <a:srgbClr val="FF0000"/>
                </a:solidFill>
              </a:rPr>
              <a:t>rebelión,</a:t>
            </a:r>
            <a:r>
              <a:rPr lang="es-ES_tradnl" dirty="0"/>
              <a:t> previsto por el artículo 139; </a:t>
            </a:r>
            <a:r>
              <a:rPr lang="es-ES_tradnl" dirty="0">
                <a:solidFill>
                  <a:srgbClr val="FF0000"/>
                </a:solidFill>
              </a:rPr>
              <a:t>evasión de presos,</a:t>
            </a:r>
            <a:r>
              <a:rPr lang="es-ES_tradnl" dirty="0"/>
              <a:t> previsto por el artículo 153; </a:t>
            </a:r>
            <a:r>
              <a:rPr lang="es-ES_tradnl" dirty="0">
                <a:solidFill>
                  <a:srgbClr val="FF0000"/>
                </a:solidFill>
              </a:rPr>
              <a:t>corrupción de menores e incapaces, </a:t>
            </a:r>
            <a:r>
              <a:rPr lang="es-ES_tradnl" dirty="0"/>
              <a:t>previsto por el artículo 208; </a:t>
            </a:r>
            <a:r>
              <a:rPr lang="es-ES_tradnl" dirty="0">
                <a:solidFill>
                  <a:srgbClr val="FF0000"/>
                </a:solidFill>
              </a:rPr>
              <a:t>trata de menores,</a:t>
            </a:r>
            <a:r>
              <a:rPr lang="es-ES_tradnl" dirty="0"/>
              <a:t> previsto por el artículo 210; </a:t>
            </a:r>
            <a:r>
              <a:rPr lang="es-ES_tradnl" dirty="0">
                <a:solidFill>
                  <a:srgbClr val="FF0000"/>
                </a:solidFill>
              </a:rPr>
              <a:t>pornografía infantil, </a:t>
            </a:r>
            <a:r>
              <a:rPr lang="es-ES_tradnl" dirty="0"/>
              <a:t>previsto por el artículo 211; </a:t>
            </a:r>
            <a:r>
              <a:rPr lang="es-ES_tradnl" dirty="0">
                <a:solidFill>
                  <a:srgbClr val="FF0000"/>
                </a:solidFill>
              </a:rPr>
              <a:t>trata de personas, </a:t>
            </a:r>
            <a:r>
              <a:rPr lang="es-ES_tradnl" dirty="0"/>
              <a:t>previsto en el artículo 216; </a:t>
            </a:r>
            <a:r>
              <a:rPr lang="es-ES_tradnl" dirty="0">
                <a:solidFill>
                  <a:srgbClr val="FF0000"/>
                </a:solidFill>
              </a:rPr>
              <a:t>incesto, </a:t>
            </a:r>
            <a:r>
              <a:rPr lang="es-ES_tradnl" dirty="0"/>
              <a:t>previsto por el artículo 227</a:t>
            </a:r>
            <a:r>
              <a:rPr lang="es-ES_tradnl" dirty="0">
                <a:solidFill>
                  <a:srgbClr val="FF0000"/>
                </a:solidFill>
              </a:rPr>
              <a:t>; allanamiento de morada con violencia, </a:t>
            </a:r>
            <a:r>
              <a:rPr lang="es-ES_tradnl" dirty="0"/>
              <a:t>previsto en el segundo párrafo del artículo 236; </a:t>
            </a:r>
            <a:r>
              <a:rPr lang="es-ES_tradnl" dirty="0">
                <a:solidFill>
                  <a:srgbClr val="FF0000"/>
                </a:solidFill>
              </a:rPr>
              <a:t>asalto,</a:t>
            </a:r>
            <a:r>
              <a:rPr lang="es-ES_tradnl" dirty="0"/>
              <a:t> previsto por los artículos 237, 239 y 240; </a:t>
            </a:r>
            <a:r>
              <a:rPr lang="es-ES_tradnl" dirty="0">
                <a:solidFill>
                  <a:srgbClr val="FF0000"/>
                </a:solidFill>
              </a:rPr>
              <a:t>privación ilegal de la libertad, </a:t>
            </a:r>
            <a:r>
              <a:rPr lang="es-ES_tradnl" dirty="0"/>
              <a:t>previsto por los artículos 241 fracción I y 242; </a:t>
            </a:r>
            <a:r>
              <a:rPr lang="es-ES_tradnl" dirty="0">
                <a:solidFill>
                  <a:srgbClr val="FF0000"/>
                </a:solidFill>
              </a:rPr>
              <a:t>tortura, </a:t>
            </a:r>
            <a:r>
              <a:rPr lang="es-ES_tradnl" dirty="0"/>
              <a:t>previsto en la Ley para Prevenir y Sancionar la Tortura; </a:t>
            </a:r>
            <a:r>
              <a:rPr lang="es-ES_tradnl" dirty="0">
                <a:solidFill>
                  <a:srgbClr val="FF0000"/>
                </a:solidFill>
              </a:rPr>
              <a:t>falsificación de documentos, </a:t>
            </a:r>
            <a:r>
              <a:rPr lang="es-ES_tradnl" dirty="0"/>
              <a:t>previsto en el artículo 284-bis; </a:t>
            </a:r>
            <a:r>
              <a:rPr lang="es-ES_tradnl" dirty="0">
                <a:solidFill>
                  <a:srgbClr val="FF0000"/>
                </a:solidFill>
              </a:rPr>
              <a:t>violación,</a:t>
            </a:r>
            <a:r>
              <a:rPr lang="es-ES_tradnl" dirty="0"/>
              <a:t> previsto por el artículo 313; </a:t>
            </a:r>
            <a:r>
              <a:rPr lang="es-ES_tradnl" dirty="0">
                <a:solidFill>
                  <a:srgbClr val="FF0000"/>
                </a:solidFill>
              </a:rPr>
              <a:t>violación equiparada,</a:t>
            </a:r>
            <a:r>
              <a:rPr lang="es-ES_tradnl" dirty="0"/>
              <a:t> definido por el artículo 315; </a:t>
            </a:r>
            <a:r>
              <a:rPr lang="es-ES_tradnl" dirty="0">
                <a:solidFill>
                  <a:srgbClr val="FF0000"/>
                </a:solidFill>
              </a:rPr>
              <a:t>robo calificado </a:t>
            </a:r>
            <a:r>
              <a:rPr lang="es-ES_tradnl" dirty="0"/>
              <a:t>previsto en la fracción I del artículo 335, independientemente del importe de lo robado; así como en las demás fracciones del mismo artículo cuando el importe sea el establecido en las fracciones III o IV del numeral 333; </a:t>
            </a:r>
            <a:r>
              <a:rPr lang="es-ES_tradnl" dirty="0">
                <a:solidFill>
                  <a:srgbClr val="FF0000"/>
                </a:solidFill>
              </a:rPr>
              <a:t>robo con violencia </a:t>
            </a:r>
            <a:r>
              <a:rPr lang="es-ES_tradnl" dirty="0"/>
              <a:t>previsto en el artículo 330, en relación con el </a:t>
            </a:r>
            <a:r>
              <a:rPr lang="es-ES_tradnl" dirty="0" smtClean="0"/>
              <a:t>336</a:t>
            </a:r>
            <a:r>
              <a:rPr lang="es-ES_tradnl" dirty="0"/>
              <a:t>; </a:t>
            </a:r>
            <a:r>
              <a:rPr lang="es-ES_tradnl" dirty="0">
                <a:solidFill>
                  <a:srgbClr val="FF0000"/>
                </a:solidFill>
              </a:rPr>
              <a:t>robo relacionado con vehículo automotor, </a:t>
            </a:r>
            <a:r>
              <a:rPr lang="es-ES_tradnl" dirty="0"/>
              <a:t>previsto en el artículo 338, fracciones I, II, IV y VI</a:t>
            </a:r>
            <a:r>
              <a:rPr lang="es-ES_tradnl" dirty="0">
                <a:solidFill>
                  <a:srgbClr val="FF0000"/>
                </a:solidFill>
              </a:rPr>
              <a:t>; robo de ganado mayor, </a:t>
            </a:r>
            <a:r>
              <a:rPr lang="es-ES_tradnl" dirty="0"/>
              <a:t>previsto por el artículo 339, a partir de dos piezas</a:t>
            </a:r>
            <a:r>
              <a:rPr lang="es-ES_tradnl" dirty="0">
                <a:solidFill>
                  <a:srgbClr val="FF0000"/>
                </a:solidFill>
              </a:rPr>
              <a:t>; robo de ganado menor, </a:t>
            </a:r>
            <a:r>
              <a:rPr lang="es-ES_tradnl" dirty="0"/>
              <a:t>previsto por el artículo 340, cuando el importe de lo robado sea el establecido en la fracción IV del artículo 333; las conductas previstas en el artículo 347; </a:t>
            </a:r>
            <a:r>
              <a:rPr lang="es-ES_tradnl" dirty="0">
                <a:solidFill>
                  <a:srgbClr val="FF0000"/>
                </a:solidFill>
              </a:rPr>
              <a:t>daño en propiedad ajena por incendio o explosión </a:t>
            </a:r>
            <a:r>
              <a:rPr lang="es-ES_tradnl" dirty="0"/>
              <a:t>previsto por los artículos 348 y 349; </a:t>
            </a:r>
            <a:r>
              <a:rPr lang="es-ES_tradnl" dirty="0">
                <a:solidFill>
                  <a:srgbClr val="FF0000"/>
                </a:solidFill>
              </a:rPr>
              <a:t>lesiones,</a:t>
            </a:r>
            <a:r>
              <a:rPr lang="es-ES_tradnl" dirty="0"/>
              <a:t> previsto por los artículos 360, 361, 362 y 363; </a:t>
            </a:r>
            <a:r>
              <a:rPr lang="es-ES_tradnl" dirty="0">
                <a:solidFill>
                  <a:srgbClr val="FF0000"/>
                </a:solidFill>
              </a:rPr>
              <a:t>homicidio doloso, </a:t>
            </a:r>
            <a:r>
              <a:rPr lang="es-ES_tradnl" dirty="0"/>
              <a:t>previsto por el artículo 368, en relación con el 372, 378, 384 y 385; </a:t>
            </a:r>
            <a:r>
              <a:rPr lang="es-ES_tradnl" dirty="0">
                <a:solidFill>
                  <a:srgbClr val="FF0000"/>
                </a:solidFill>
              </a:rPr>
              <a:t>homicidio en razón del parentesco o relación, </a:t>
            </a:r>
            <a:r>
              <a:rPr lang="es-ES_tradnl" dirty="0"/>
              <a:t>previsto en el artículo 394, </a:t>
            </a:r>
            <a:r>
              <a:rPr lang="es-ES_tradnl" dirty="0">
                <a:solidFill>
                  <a:srgbClr val="FF0000"/>
                </a:solidFill>
              </a:rPr>
              <a:t>y feminicidio, </a:t>
            </a:r>
            <a:r>
              <a:rPr lang="es-ES_tradnl" dirty="0"/>
              <a:t>previsto en el artículo 394 </a:t>
            </a:r>
            <a:r>
              <a:rPr lang="es-ES_tradnl" dirty="0" err="1"/>
              <a:t>Quinquies</a:t>
            </a:r>
            <a:r>
              <a:rPr lang="es-ES_tradnl" dirty="0"/>
              <a:t>. </a:t>
            </a:r>
          </a:p>
          <a:p>
            <a:pPr>
              <a:lnSpc>
                <a:spcPct val="120000"/>
              </a:lnSpc>
            </a:pPr>
            <a:r>
              <a:rPr lang="es-ES_tradnl" dirty="0"/>
              <a:t>A quienes se atribuya haber cometido algún delito grave de los señalados en el párrafo anterior, </a:t>
            </a:r>
            <a:r>
              <a:rPr lang="es-ES_tradnl" dirty="0">
                <a:solidFill>
                  <a:srgbClr val="FF0000"/>
                </a:solidFill>
              </a:rPr>
              <a:t>no tendrán derecho a la libertad provisional bajo caución, a que hace referencia el Código de Procedimientos en Materia Penal. </a:t>
            </a:r>
          </a:p>
          <a:p>
            <a:endParaRPr lang="es-ES_tradnl" dirty="0"/>
          </a:p>
        </p:txBody>
      </p:sp>
    </p:spTree>
    <p:extLst>
      <p:ext uri="{BB962C8B-B14F-4D97-AF65-F5344CB8AC3E}">
        <p14:creationId xmlns:p14="http://schemas.microsoft.com/office/powerpoint/2010/main" val="16422400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b="1" dirty="0" smtClean="0"/>
              <a:t>Artículo 119, Ley de Amparo actual. La suspensión en el amparo directo penal.</a:t>
            </a:r>
            <a:endParaRPr lang="es-ES_tradnl" b="1" dirty="0"/>
          </a:p>
        </p:txBody>
      </p:sp>
      <p:sp>
        <p:nvSpPr>
          <p:cNvPr id="3" name="Marcador de contenido 2"/>
          <p:cNvSpPr>
            <a:spLocks noGrp="1"/>
          </p:cNvSpPr>
          <p:nvPr>
            <p:ph idx="1"/>
          </p:nvPr>
        </p:nvSpPr>
        <p:spPr/>
        <p:txBody>
          <a:bodyPr>
            <a:normAutofit lnSpcReduction="10000"/>
          </a:bodyPr>
          <a:lstStyle/>
          <a:p>
            <a:r>
              <a:rPr lang="es-ES_tradnl" sz="3600" dirty="0" smtClean="0"/>
              <a:t>Cuando se trate de juicios del orden penal, </a:t>
            </a:r>
            <a:r>
              <a:rPr lang="es-ES_tradnl" sz="3600" dirty="0" smtClean="0">
                <a:solidFill>
                  <a:srgbClr val="FF0000"/>
                </a:solidFill>
              </a:rPr>
              <a:t>la autoridad responsable con la sola presentación de la demanda, ordenará suspender de oficio y de plano la resolución reclamada. </a:t>
            </a:r>
            <a:r>
              <a:rPr lang="es-ES_tradnl" sz="3600" dirty="0" smtClean="0"/>
              <a:t>Si ésta comprende la pena de privación de libertad, la suspensión surtirá el efecto de que el quejoso quede a disposición del Órgano jurisdiccional de amparo, por mediación de la autoridad responsable. </a:t>
            </a:r>
          </a:p>
          <a:p>
            <a:endParaRPr lang="es-ES_tradnl" dirty="0"/>
          </a:p>
        </p:txBody>
      </p:sp>
    </p:spTree>
    <p:extLst>
      <p:ext uri="{BB962C8B-B14F-4D97-AF65-F5344CB8AC3E}">
        <p14:creationId xmlns:p14="http://schemas.microsoft.com/office/powerpoint/2010/main" val="27485646"/>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ción">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Retrospectiva</Template>
  <TotalTime>175</TotalTime>
  <Words>1236</Words>
  <Application>Microsoft Macintosh PowerPoint</Application>
  <PresentationFormat>Panorámica</PresentationFormat>
  <Paragraphs>71</Paragraphs>
  <Slides>16</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16</vt:i4>
      </vt:variant>
    </vt:vector>
  </HeadingPairs>
  <TitlesOfParts>
    <vt:vector size="22" baseType="lpstr">
      <vt:lpstr>Calibri</vt:lpstr>
      <vt:lpstr>Calibri Light</vt:lpstr>
      <vt:lpstr>Mangal</vt:lpstr>
      <vt:lpstr>Wingdings</vt:lpstr>
      <vt:lpstr>Arial</vt:lpstr>
      <vt:lpstr>Retrospección</vt:lpstr>
      <vt:lpstr>La libertad de sentenciados por delitos graves a través de la sustitución de la medida cautelar en el juicio de amparo directo.</vt:lpstr>
      <vt:lpstr>El 5º Transitorio (Decreto 17-VI-2016).</vt:lpstr>
      <vt:lpstr>Artículo 19 constitucional antes de la reforma de 2008.</vt:lpstr>
      <vt:lpstr>¿Qué es el auto de formal prisión?</vt:lpstr>
      <vt:lpstr>Características y consecuencias del AFP</vt:lpstr>
      <vt:lpstr>La libertad provisional bajo caución.</vt:lpstr>
      <vt:lpstr>Los delitos de prisión preventiva oficiosa del 19 constitucional en su actual redacción</vt:lpstr>
      <vt:lpstr>Catálogo de delitos graves de Yucatán (art. 13 Código Penal).</vt:lpstr>
      <vt:lpstr>Artículo 119, Ley de Amparo actual. La suspensión en el amparo directo penal.</vt:lpstr>
      <vt:lpstr>Conclusión.</vt:lpstr>
      <vt:lpstr>¿Porqué?</vt:lpstr>
      <vt:lpstr>Término para el amparo directo.</vt:lpstr>
      <vt:lpstr>Procedimiento.</vt:lpstr>
      <vt:lpstr>Procedimiento (2).</vt:lpstr>
      <vt:lpstr>Recurso en caso de negativa</vt:lpstr>
      <vt:lpstr>Plazo para interponer la queja.</vt:lpstr>
    </vt:vector>
  </TitlesOfParts>
  <Company/>
  <LinksUpToDate>false</LinksUpToDate>
  <SharedDoc>false</SharedDoc>
  <HyperlinksChanged>false</HyperlinksChanged>
  <AppVersion>15.0036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Fernando Alpuche</dc:creator>
  <cp:lastModifiedBy>Fernando Alpuche</cp:lastModifiedBy>
  <cp:revision>17</cp:revision>
  <dcterms:created xsi:type="dcterms:W3CDTF">2017-07-14T22:59:39Z</dcterms:created>
  <dcterms:modified xsi:type="dcterms:W3CDTF">2017-07-15T16:54:42Z</dcterms:modified>
</cp:coreProperties>
</file>